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9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E036EDA-B10B-4F45-AD95-D31ED5BBC426}">
          <p14:sldIdLst>
            <p14:sldId id="256"/>
            <p14:sldId id="257"/>
            <p14:sldId id="258"/>
            <p14:sldId id="259"/>
            <p14:sldId id="26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DD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 varScale="1">
        <p:scale>
          <a:sx n="86" d="100"/>
          <a:sy n="86" d="100"/>
        </p:scale>
        <p:origin x="90" y="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4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BF70A4-94EC-4DCC-8F64-571D1B8EECAE}" type="datetimeFigureOut">
              <a:rPr lang="en-US" smtClean="0"/>
              <a:t>5/28/2014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E9765B-8613-4C77-BD92-07DA1C2C35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0927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E9765B-8613-4C77-BD92-07DA1C2C355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468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FE754-EA44-4FB3-B507-F203C50063F6}" type="datetimeFigureOut">
              <a:rPr lang="en-US" smtClean="0"/>
              <a:t>5/28/2014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ED314-30D6-4C24-A7F3-8F78CCDC0E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704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FE754-EA44-4FB3-B507-F203C50063F6}" type="datetimeFigureOut">
              <a:rPr lang="en-US" smtClean="0"/>
              <a:t>5/28/2014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ED314-30D6-4C24-A7F3-8F78CCDC0E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694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FE754-EA44-4FB3-B507-F203C50063F6}" type="datetimeFigureOut">
              <a:rPr lang="en-US" smtClean="0"/>
              <a:t>5/28/2014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ED314-30D6-4C24-A7F3-8F78CCDC0E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513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FE754-EA44-4FB3-B507-F203C50063F6}" type="datetimeFigureOut">
              <a:rPr lang="en-US" smtClean="0"/>
              <a:t>5/28/2014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ED314-30D6-4C24-A7F3-8F78CCDC0E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835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FE754-EA44-4FB3-B507-F203C50063F6}" type="datetimeFigureOut">
              <a:rPr lang="en-US" smtClean="0"/>
              <a:t>5/28/2014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ED314-30D6-4C24-A7F3-8F78CCDC0E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630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FE754-EA44-4FB3-B507-F203C50063F6}" type="datetimeFigureOut">
              <a:rPr lang="en-US" smtClean="0"/>
              <a:t>5/28/2014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ED314-30D6-4C24-A7F3-8F78CCDC0E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368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FE754-EA44-4FB3-B507-F203C50063F6}" type="datetimeFigureOut">
              <a:rPr lang="en-US" smtClean="0"/>
              <a:t>5/28/2014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ED314-30D6-4C24-A7F3-8F78CCDC0E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041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FE754-EA44-4FB3-B507-F203C50063F6}" type="datetimeFigureOut">
              <a:rPr lang="en-US" smtClean="0"/>
              <a:t>5/28/2014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ED314-30D6-4C24-A7F3-8F78CCDC0E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912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FE754-EA44-4FB3-B507-F203C50063F6}" type="datetimeFigureOut">
              <a:rPr lang="en-US" smtClean="0"/>
              <a:t>5/28/2014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ED314-30D6-4C24-A7F3-8F78CCDC0E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79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FE754-EA44-4FB3-B507-F203C50063F6}" type="datetimeFigureOut">
              <a:rPr lang="en-US" smtClean="0"/>
              <a:t>5/28/2014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ED314-30D6-4C24-A7F3-8F78CCDC0E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739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FE754-EA44-4FB3-B507-F203C50063F6}" type="datetimeFigureOut">
              <a:rPr lang="en-US" smtClean="0"/>
              <a:t>5/28/2014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ED314-30D6-4C24-A7F3-8F78CCDC0E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345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FFE754-EA44-4FB3-B507-F203C50063F6}" type="datetimeFigureOut">
              <a:rPr lang="en-US" smtClean="0"/>
              <a:t>5/28/2014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1ED314-30D6-4C24-A7F3-8F78CCDC0E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701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  <p:sldLayoutId id="2147483851" r:id="rId2"/>
    <p:sldLayoutId id="2147483852" r:id="rId3"/>
    <p:sldLayoutId id="2147483853" r:id="rId4"/>
    <p:sldLayoutId id="2147483854" r:id="rId5"/>
    <p:sldLayoutId id="2147483855" r:id="rId6"/>
    <p:sldLayoutId id="2147483856" r:id="rId7"/>
    <p:sldLayoutId id="2147483857" r:id="rId8"/>
    <p:sldLayoutId id="2147483858" r:id="rId9"/>
    <p:sldLayoutId id="2147483859" r:id="rId10"/>
    <p:sldLayoutId id="214748386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8.wmf"/><Relationship Id="rId4" Type="http://schemas.openxmlformats.org/officeDocument/2006/relationships/image" Target="../media/image5.wmf"/><Relationship Id="rId9" Type="http://schemas.openxmlformats.org/officeDocument/2006/relationships/oleObject" Target="../embeddings/oleObject4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10.jpe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jpeg"/><Relationship Id="rId5" Type="http://schemas.openxmlformats.org/officeDocument/2006/relationships/image" Target="../media/image9.wmf"/><Relationship Id="rId4" Type="http://schemas.openxmlformats.org/officeDocument/2006/relationships/oleObject" Target="../embeddings/oleObject5.bin"/><Relationship Id="rId9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929268" y="3236119"/>
            <a:ext cx="9144000" cy="2387600"/>
          </a:xfrm>
        </p:spPr>
        <p:txBody>
          <a:bodyPr/>
          <a:lstStyle/>
          <a:p>
            <a:r>
              <a:rPr lang="en-US" b="1" dirty="0" err="1" smtClean="0">
                <a:solidFill>
                  <a:schemeClr val="bg1"/>
                </a:solidFill>
                <a:latin typeface="+mn-lt"/>
              </a:rPr>
              <a:t>Nanotoxicology</a:t>
            </a:r>
            <a:endParaRPr lang="en-US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795" y="5627223"/>
            <a:ext cx="9144000" cy="1655762"/>
          </a:xfrm>
        </p:spPr>
        <p:txBody>
          <a:bodyPr>
            <a:normAutofit/>
          </a:bodyPr>
          <a:lstStyle/>
          <a:p>
            <a:r>
              <a:rPr lang="en-US" sz="3200" i="1" dirty="0" smtClean="0">
                <a:solidFill>
                  <a:schemeClr val="bg1"/>
                </a:solidFill>
              </a:rPr>
              <a:t>Impacts on humans and safety evaluation</a:t>
            </a:r>
            <a:endParaRPr lang="en-US" sz="3200" i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70517" y="362197"/>
            <a:ext cx="9400478" cy="1200329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10000"/>
                  <a:lumOff val="90000"/>
                  <a:alpha val="92000"/>
                </a:schemeClr>
              </a:gs>
              <a:gs pos="100000">
                <a:schemeClr val="bg1">
                  <a:lumMod val="95000"/>
                  <a:alpha val="6000"/>
                </a:scheme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l-GR" b="1" cap="small" dirty="0" smtClean="0"/>
              <a:t>	    </a:t>
            </a:r>
            <a:r>
              <a:rPr lang="el-GR" b="1" cap="small" dirty="0" err="1" smtClean="0"/>
              <a:t>Πανεπιστημιο</a:t>
            </a:r>
            <a:r>
              <a:rPr lang="el-GR" b="1" cap="small" dirty="0" smtClean="0"/>
              <a:t> </a:t>
            </a:r>
            <a:r>
              <a:rPr lang="el-GR" b="1" cap="small" dirty="0" err="1" smtClean="0"/>
              <a:t>Κρητησ</a:t>
            </a:r>
            <a:r>
              <a:rPr lang="el-GR" sz="3600" b="1" cap="small" dirty="0" smtClean="0"/>
              <a:t>	</a:t>
            </a:r>
            <a:br>
              <a:rPr lang="el-GR" sz="3600" b="1" cap="small" dirty="0" smtClean="0"/>
            </a:br>
            <a:r>
              <a:rPr lang="el-GR" sz="3600" b="1" cap="small" dirty="0" smtClean="0"/>
              <a:t>	  </a:t>
            </a:r>
            <a:r>
              <a:rPr lang="el-GR" sz="3600" b="1" cap="small" dirty="0" err="1" smtClean="0"/>
              <a:t>Τμημα</a:t>
            </a:r>
            <a:r>
              <a:rPr lang="el-GR" sz="3600" b="1" cap="small" dirty="0" smtClean="0"/>
              <a:t> </a:t>
            </a:r>
            <a:r>
              <a:rPr lang="el-GR" sz="4400" b="1" cap="small" dirty="0" err="1" smtClean="0"/>
              <a:t>ε</a:t>
            </a:r>
            <a:r>
              <a:rPr lang="el-GR" sz="3600" b="1" cap="small" dirty="0" err="1" smtClean="0"/>
              <a:t>πιστημησ</a:t>
            </a:r>
            <a:r>
              <a:rPr lang="el-GR" sz="3600" b="1" cap="small" dirty="0" smtClean="0"/>
              <a:t> </a:t>
            </a:r>
            <a:r>
              <a:rPr lang="el-GR" sz="4400" b="1" cap="small" dirty="0" smtClean="0"/>
              <a:t>κ</a:t>
            </a:r>
            <a:r>
              <a:rPr lang="el-GR" sz="3600" b="1" cap="small" dirty="0" smtClean="0"/>
              <a:t>αι </a:t>
            </a:r>
            <a:r>
              <a:rPr lang="el-GR" sz="4400" b="1" cap="small" dirty="0" err="1" smtClean="0"/>
              <a:t>τ</a:t>
            </a:r>
            <a:r>
              <a:rPr lang="el-GR" sz="3600" b="1" cap="small" dirty="0" err="1" smtClean="0"/>
              <a:t>εχνολογιασ</a:t>
            </a:r>
            <a:r>
              <a:rPr lang="el-GR" sz="3600" b="1" cap="small" dirty="0" smtClean="0"/>
              <a:t> </a:t>
            </a:r>
            <a:r>
              <a:rPr lang="el-GR" sz="4400" b="1" cap="small" dirty="0" err="1" smtClean="0"/>
              <a:t>υ</a:t>
            </a:r>
            <a:r>
              <a:rPr lang="el-GR" sz="3600" b="1" cap="small" dirty="0" err="1" smtClean="0"/>
              <a:t>λικων</a:t>
            </a:r>
            <a:r>
              <a:rPr lang="el-GR" sz="2400" b="1" cap="small" dirty="0" smtClean="0"/>
              <a:t> 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774" y="200721"/>
            <a:ext cx="1523280" cy="152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443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298580" cy="504670"/>
          </a:xfr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Nanoparticles and exposure</a:t>
            </a:r>
            <a:endParaRPr lang="en-US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15454"/>
            <a:ext cx="10515600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000" dirty="0"/>
              <a:t>In </a:t>
            </a:r>
            <a:r>
              <a:rPr lang="en-US" sz="2000" dirty="0" smtClean="0"/>
              <a:t>nanotechnology, </a:t>
            </a:r>
            <a:r>
              <a:rPr lang="en-US" sz="2000" dirty="0"/>
              <a:t>a particle is defined as a small object that behaves as a whole unit with respect to its transport and properties. </a:t>
            </a:r>
            <a:r>
              <a:rPr lang="en-US" sz="2000" dirty="0" smtClean="0"/>
              <a:t>Particles</a:t>
            </a:r>
            <a:r>
              <a:rPr lang="en-US" sz="2000" dirty="0"/>
              <a:t> are further classified according to diameter</a:t>
            </a:r>
            <a:r>
              <a:rPr lang="en-US" sz="2000" dirty="0" smtClean="0"/>
              <a:t>.</a:t>
            </a:r>
            <a:r>
              <a:rPr lang="en-US" sz="2000" dirty="0"/>
              <a:t> Coarse particles cover a range between 2,500 and 10,000 </a:t>
            </a:r>
            <a:r>
              <a:rPr lang="en-US" sz="2000" dirty="0" smtClean="0"/>
              <a:t>nanometers. Ultrafine </a:t>
            </a:r>
            <a:r>
              <a:rPr lang="en-US" sz="2000" dirty="0"/>
              <a:t>particles, or </a:t>
            </a:r>
            <a:r>
              <a:rPr lang="en-US" sz="2000" b="1" dirty="0"/>
              <a:t>nanoparticles</a:t>
            </a:r>
            <a:r>
              <a:rPr lang="en-US" sz="2000" dirty="0"/>
              <a:t>, are between 1 and 100 nanometers in size. The properties of many conventional materials change when formed from nanoparticles. This is typically because nanoparticles have a greater surface area per weight than larger particles which causes them to be more reactive to some other </a:t>
            </a:r>
            <a:r>
              <a:rPr lang="en-US" sz="2000" dirty="0" smtClean="0"/>
              <a:t>molecules.</a:t>
            </a:r>
          </a:p>
          <a:p>
            <a:pPr marL="0" indent="0" algn="just">
              <a:buNone/>
            </a:pPr>
            <a:r>
              <a:rPr lang="en-US" sz="2000" dirty="0" smtClean="0"/>
              <a:t>Nanoparticle </a:t>
            </a:r>
            <a:r>
              <a:rPr lang="en-US" sz="2000" dirty="0"/>
              <a:t>research is currently an area of intense scientific research, due to a wide variety of potential applications in biomedical, optical, and electronic fields</a:t>
            </a:r>
            <a:r>
              <a:rPr lang="en-US" sz="2000" dirty="0" smtClean="0"/>
              <a:t>.</a:t>
            </a:r>
          </a:p>
          <a:p>
            <a:pPr marL="0" indent="0" algn="just">
              <a:buNone/>
            </a:pPr>
            <a:endParaRPr lang="en-US" sz="2000" dirty="0"/>
          </a:p>
        </p:txBody>
      </p:sp>
      <p:pic>
        <p:nvPicPr>
          <p:cNvPr id="1028" name="Picture 4" descr="http://wichlab.com/wordpress/wp-content/uploads/2013/04/Size-comparison-Bio-nanoparticl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19" y="3523787"/>
            <a:ext cx="7087634" cy="3021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oecotextiles.files.wordpress.com/2010/08/nanofootball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5756" y="4334689"/>
            <a:ext cx="3514725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2459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Nanoparticles can be divided into two major categories:</a:t>
            </a:r>
            <a:endParaRPr lang="en-US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5800045"/>
              </p:ext>
            </p:extLst>
          </p:nvPr>
        </p:nvGraphicFramePr>
        <p:xfrm>
          <a:off x="3547808" y="1564772"/>
          <a:ext cx="4681573" cy="1922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" name="Image" r:id="rId3" imgW="1526760" imgH="627840" progId="Photoshop.Image.13">
                  <p:embed/>
                </p:oleObj>
              </mc:Choice>
              <mc:Fallback>
                <p:oleObj name="Image" r:id="rId3" imgW="1526760" imgH="62784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47808" y="1564772"/>
                        <a:ext cx="4681573" cy="19222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1874530"/>
              </p:ext>
            </p:extLst>
          </p:nvPr>
        </p:nvGraphicFramePr>
        <p:xfrm>
          <a:off x="8319537" y="1588652"/>
          <a:ext cx="1676659" cy="20590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1" name="Image" r:id="rId5" imgW="633960" imgH="777240" progId="Photoshop.Image.13">
                  <p:embed/>
                </p:oleObj>
              </mc:Choice>
              <mc:Fallback>
                <p:oleObj name="Image" r:id="rId5" imgW="633960" imgH="77724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319537" y="1588652"/>
                        <a:ext cx="1676659" cy="20590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" name="Group 11"/>
          <p:cNvGrpSpPr/>
          <p:nvPr/>
        </p:nvGrpSpPr>
        <p:grpSpPr>
          <a:xfrm flipH="1">
            <a:off x="568747" y="2026776"/>
            <a:ext cx="2602528" cy="998263"/>
            <a:chOff x="8609816" y="814666"/>
            <a:chExt cx="2544962" cy="998263"/>
          </a:xfrm>
        </p:grpSpPr>
        <p:sp>
          <p:nvSpPr>
            <p:cNvPr id="13" name="Chevron 12"/>
            <p:cNvSpPr/>
            <p:nvPr/>
          </p:nvSpPr>
          <p:spPr>
            <a:xfrm flipH="1">
              <a:off x="8609816" y="814666"/>
              <a:ext cx="2544962" cy="998263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Chevron 4"/>
            <p:cNvSpPr/>
            <p:nvPr/>
          </p:nvSpPr>
          <p:spPr>
            <a:xfrm>
              <a:off x="9108947" y="814666"/>
              <a:ext cx="1546699" cy="99826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9210" tIns="14605" rIns="0" bIns="14605" numCol="1" spcCol="1270" anchor="ctr" anchorCtr="0">
              <a:noAutofit/>
            </a:bodyPr>
            <a:lstStyle/>
            <a:p>
              <a:pPr lvl="0" algn="ctr" defTabSz="10223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300" kern="1200" dirty="0" smtClean="0"/>
                <a:t>Non-engineered particles</a:t>
              </a:r>
              <a:endParaRPr lang="en-US" sz="2300" kern="1200" dirty="0"/>
            </a:p>
          </p:txBody>
        </p:sp>
      </p:grpSp>
      <p:grpSp>
        <p:nvGrpSpPr>
          <p:cNvPr id="15" name="Group 14"/>
          <p:cNvGrpSpPr/>
          <p:nvPr/>
        </p:nvGrpSpPr>
        <p:grpSpPr>
          <a:xfrm flipH="1">
            <a:off x="8717881" y="4431013"/>
            <a:ext cx="2556630" cy="1017449"/>
            <a:chOff x="663207" y="2140813"/>
            <a:chExt cx="2543624" cy="1017449"/>
          </a:xfrm>
        </p:grpSpPr>
        <p:sp>
          <p:nvSpPr>
            <p:cNvPr id="16" name="Chevron 15"/>
            <p:cNvSpPr/>
            <p:nvPr/>
          </p:nvSpPr>
          <p:spPr>
            <a:xfrm>
              <a:off x="663207" y="2140813"/>
              <a:ext cx="2543624" cy="1017449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Chevron 4"/>
            <p:cNvSpPr/>
            <p:nvPr/>
          </p:nvSpPr>
          <p:spPr>
            <a:xfrm>
              <a:off x="1171932" y="2140813"/>
              <a:ext cx="1526175" cy="101744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1750" tIns="15875" rIns="0" bIns="15875" numCol="1" spcCol="1270" anchor="ctr" anchorCtr="0">
              <a:noAutofit/>
            </a:bodyPr>
            <a:lstStyle/>
            <a:p>
              <a:pPr lvl="0" algn="ctr" defTabSz="11112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kern="1200" dirty="0" smtClean="0"/>
                <a:t>Engineered particles</a:t>
              </a:r>
              <a:endParaRPr lang="en-US" sz="2500" kern="1200" dirty="0"/>
            </a:p>
          </p:txBody>
        </p:sp>
      </p:grp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8596314"/>
              </p:ext>
            </p:extLst>
          </p:nvPr>
        </p:nvGraphicFramePr>
        <p:xfrm>
          <a:off x="10176507" y="1355399"/>
          <a:ext cx="1780494" cy="23410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2" name="Image" r:id="rId7" imgW="600120" imgH="789120" progId="Photoshop.Image.13">
                  <p:embed/>
                </p:oleObj>
              </mc:Choice>
              <mc:Fallback>
                <p:oleObj name="Image" r:id="rId7" imgW="600120" imgH="78912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0176507" y="1355399"/>
                        <a:ext cx="1780494" cy="23410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Content Placeholder 20"/>
          <p:cNvSpPr>
            <a:spLocks noGrp="1"/>
          </p:cNvSpPr>
          <p:nvPr>
            <p:ph idx="1"/>
          </p:nvPr>
        </p:nvSpPr>
        <p:spPr>
          <a:xfrm>
            <a:off x="6434316" y="4160090"/>
            <a:ext cx="1953904" cy="54184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100" dirty="0" smtClean="0"/>
              <a:t>Free/ in aerosol</a:t>
            </a:r>
            <a:endParaRPr lang="en-US" sz="2100" dirty="0"/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4060095"/>
              </p:ext>
            </p:extLst>
          </p:nvPr>
        </p:nvGraphicFramePr>
        <p:xfrm>
          <a:off x="804673" y="3942082"/>
          <a:ext cx="5291327" cy="19953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3" name="Image" r:id="rId9" imgW="1898640" imgH="716040" progId="Photoshop.Image.13">
                  <p:embed/>
                </p:oleObj>
              </mc:Choice>
              <mc:Fallback>
                <p:oleObj name="Image" r:id="rId9" imgW="1898640" imgH="71604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804673" y="3942082"/>
                        <a:ext cx="5291327" cy="19953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Content Placeholder 20"/>
          <p:cNvSpPr txBox="1">
            <a:spLocks/>
          </p:cNvSpPr>
          <p:nvPr/>
        </p:nvSpPr>
        <p:spPr>
          <a:xfrm>
            <a:off x="6462305" y="4761635"/>
            <a:ext cx="1674159" cy="3562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100" dirty="0" err="1" smtClean="0"/>
              <a:t>Biopersistent</a:t>
            </a:r>
            <a:endParaRPr lang="en-US" sz="2100" dirty="0"/>
          </a:p>
        </p:txBody>
      </p:sp>
      <p:sp>
        <p:nvSpPr>
          <p:cNvPr id="26" name="Content Placeholder 20"/>
          <p:cNvSpPr txBox="1">
            <a:spLocks/>
          </p:cNvSpPr>
          <p:nvPr/>
        </p:nvSpPr>
        <p:spPr>
          <a:xfrm>
            <a:off x="6434316" y="5374982"/>
            <a:ext cx="2196500" cy="3562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100" dirty="0" smtClean="0"/>
              <a:t>Catalytically active</a:t>
            </a:r>
          </a:p>
        </p:txBody>
      </p:sp>
    </p:spTree>
    <p:extLst>
      <p:ext uri="{BB962C8B-B14F-4D97-AF65-F5344CB8AC3E}">
        <p14:creationId xmlns:p14="http://schemas.microsoft.com/office/powerpoint/2010/main" val="1786175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011937" cy="761148"/>
          </a:xfrm>
        </p:spPr>
        <p:txBody>
          <a:bodyPr>
            <a:normAutofit/>
          </a:bodyPr>
          <a:lstStyle/>
          <a:p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Everyday life and exposure…</a:t>
            </a:r>
            <a:endParaRPr lang="en-US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3608" y="1126273"/>
            <a:ext cx="1108584" cy="336629"/>
          </a:xfr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US" sz="2000" dirty="0" smtClean="0"/>
              <a:t>W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orkers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049325" y="1126273"/>
            <a:ext cx="1363528" cy="330762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Consumers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&#10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2629" y="1752552"/>
            <a:ext cx="2067226" cy="1218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9083682"/>
              </p:ext>
            </p:extLst>
          </p:nvPr>
        </p:nvGraphicFramePr>
        <p:xfrm>
          <a:off x="713678" y="1730085"/>
          <a:ext cx="1862253" cy="12406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" name="Image" r:id="rId4" imgW="16507800" imgH="10996560" progId="Photoshop.Image.13">
                  <p:embed/>
                </p:oleObj>
              </mc:Choice>
              <mc:Fallback>
                <p:oleObj name="Image" r:id="rId4" imgW="16507800" imgH="1099656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13678" y="1730085"/>
                        <a:ext cx="1862253" cy="12406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50337" y="3060949"/>
            <a:ext cx="2528229" cy="367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i="1" dirty="0" smtClean="0"/>
              <a:t>Raw material production</a:t>
            </a:r>
            <a:endParaRPr lang="en-US" sz="1700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3737141" y="3055532"/>
            <a:ext cx="183204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i="1" dirty="0" smtClean="0"/>
              <a:t>Consumer Product Manufacturing</a:t>
            </a:r>
            <a:endParaRPr lang="en-US" sz="1700" i="1" dirty="0"/>
          </a:p>
        </p:txBody>
      </p:sp>
      <p:pic>
        <p:nvPicPr>
          <p:cNvPr id="3078" name="Picture 6" descr="http://www.skincancer.org/Media/Default/Page/prevention/sun-protection/sunscreen/sunscreenback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539" y="1730085"/>
            <a:ext cx="1922341" cy="1279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843840" y="3114853"/>
            <a:ext cx="183204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i="1" dirty="0" smtClean="0"/>
              <a:t>Consumer Use</a:t>
            </a:r>
            <a:endParaRPr lang="en-US" sz="1700" i="1" dirty="0"/>
          </a:p>
        </p:txBody>
      </p:sp>
      <p:sp>
        <p:nvSpPr>
          <p:cNvPr id="9" name="Right Arrow 8"/>
          <p:cNvSpPr/>
          <p:nvPr/>
        </p:nvSpPr>
        <p:spPr>
          <a:xfrm>
            <a:off x="2718835" y="2176363"/>
            <a:ext cx="736259" cy="3870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5844168" y="2156910"/>
            <a:ext cx="736259" cy="3870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8828482" y="2176363"/>
            <a:ext cx="736259" cy="3870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 rot="1381907">
            <a:off x="2854722" y="3570557"/>
            <a:ext cx="278920" cy="6001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own Arrow 18"/>
          <p:cNvSpPr/>
          <p:nvPr/>
        </p:nvSpPr>
        <p:spPr>
          <a:xfrm rot="20137239">
            <a:off x="9022514" y="3528901"/>
            <a:ext cx="278920" cy="6001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84" name="Picture 12" descr="http://upload.wikimedia.org/wikipedia/commons/8/8d/Factory_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949" y="4370833"/>
            <a:ext cx="1266783" cy="1041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1491303" y="5505670"/>
            <a:ext cx="183204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i="1" dirty="0" smtClean="0"/>
              <a:t>Industrial Emissions</a:t>
            </a:r>
          </a:p>
        </p:txBody>
      </p:sp>
      <p:pic>
        <p:nvPicPr>
          <p:cNvPr id="3086" name="Picture 14" descr="http://www.energydigital.com/sectors/landfill-landscape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5880" y="4317403"/>
            <a:ext cx="1783934" cy="979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9859994" y="1843187"/>
            <a:ext cx="1980286" cy="10156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Human Exposure/</a:t>
            </a:r>
          </a:p>
          <a:p>
            <a:pPr algn="ctr"/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Consequences</a:t>
            </a:r>
            <a:endParaRPr lang="en-US" sz="17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Down Arrow 25"/>
          <p:cNvSpPr/>
          <p:nvPr/>
        </p:nvSpPr>
        <p:spPr>
          <a:xfrm rot="17134201">
            <a:off x="3642110" y="4591744"/>
            <a:ext cx="278920" cy="6001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Down Arrow 26"/>
          <p:cNvSpPr/>
          <p:nvPr/>
        </p:nvSpPr>
        <p:spPr>
          <a:xfrm rot="3962992">
            <a:off x="7579035" y="4591744"/>
            <a:ext cx="278920" cy="6001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89" name="Picture 17" descr="http://www.epa.gov/eerd/images/water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9131" y="4709723"/>
            <a:ext cx="1450074" cy="1450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8780174" y="5607090"/>
            <a:ext cx="183204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i="1" dirty="0" smtClean="0"/>
              <a:t>Landfills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697214" y="6354132"/>
            <a:ext cx="2293907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Ecological Exposure</a:t>
            </a:r>
            <a:endParaRPr lang="en-US" sz="17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03474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26274"/>
            <a:ext cx="10658706" cy="505068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000" dirty="0" smtClean="0"/>
              <a:t>Two primary factors cause </a:t>
            </a:r>
            <a:r>
              <a:rPr lang="en-US" sz="2000" dirty="0" err="1" smtClean="0"/>
              <a:t>nanomaterials</a:t>
            </a:r>
            <a:r>
              <a:rPr lang="en-US" sz="2000" dirty="0" smtClean="0"/>
              <a:t> to behave significantly differently than bulk materials: surface effects and quantum effects. These factors affect the chemical reactivity of materials, as well as their mechanical, optical, electric, and magnetic properties. Compared to </a:t>
            </a:r>
            <a:r>
              <a:rPr lang="en-US" sz="2000" dirty="0" err="1" smtClean="0"/>
              <a:t>microparticles</a:t>
            </a:r>
            <a:r>
              <a:rPr lang="en-US" sz="2000" dirty="0" smtClean="0"/>
              <a:t>, nanoparticles have a very large surface area and high particle number per unit mass. As the material in </a:t>
            </a:r>
            <a:r>
              <a:rPr lang="en-US" sz="2000" dirty="0" err="1" smtClean="0"/>
              <a:t>nanoparticulate</a:t>
            </a:r>
            <a:r>
              <a:rPr lang="en-US" sz="2000" dirty="0" smtClean="0"/>
              <a:t> form presents a much larger surface area for chemical reactions, reactivity is enhanced roughly.</a:t>
            </a:r>
          </a:p>
          <a:p>
            <a:pPr marL="0" indent="0" algn="just">
              <a:buNone/>
            </a:pPr>
            <a:endParaRPr lang="en-US" sz="2000" dirty="0"/>
          </a:p>
          <a:p>
            <a:pPr marL="0" indent="0" algn="just">
              <a:buNone/>
            </a:pPr>
            <a:r>
              <a:rPr lang="en-US" sz="2000" dirty="0" smtClean="0"/>
              <a:t>				</a:t>
            </a:r>
            <a:endParaRPr lang="en-US" sz="2000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011937" cy="761148"/>
          </a:xfrm>
        </p:spPr>
        <p:txBody>
          <a:bodyPr>
            <a:normAutofit/>
          </a:bodyPr>
          <a:lstStyle/>
          <a:p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can </a:t>
            </a:r>
            <a:r>
              <a:rPr lang="en-US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nanomaterials</a:t>
            </a: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be toxic?</a:t>
            </a:r>
            <a:endParaRPr lang="en-US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0936751"/>
              </p:ext>
            </p:extLst>
          </p:nvPr>
        </p:nvGraphicFramePr>
        <p:xfrm>
          <a:off x="838200" y="3231338"/>
          <a:ext cx="3644900" cy="266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Image" r:id="rId3" imgW="3644280" imgH="2666520" progId="Photoshop.Image.13">
                  <p:embed/>
                </p:oleObj>
              </mc:Choice>
              <mc:Fallback>
                <p:oleObj name="Image" r:id="rId3" imgW="3644280" imgH="266652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38200" y="3231338"/>
                        <a:ext cx="3644900" cy="2667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483099" y="3468029"/>
            <a:ext cx="7013807" cy="17543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b="1" i="1" dirty="0" err="1"/>
              <a:t>Nanotoxicology</a:t>
            </a:r>
            <a:r>
              <a:rPr lang="en-US" dirty="0"/>
              <a:t> is a branch of </a:t>
            </a:r>
            <a:r>
              <a:rPr lang="en-US" dirty="0" err="1" smtClean="0"/>
              <a:t>bionanoscience</a:t>
            </a:r>
            <a:r>
              <a:rPr lang="en-US" dirty="0"/>
              <a:t> which deals with the study and application of toxicity of </a:t>
            </a:r>
            <a:r>
              <a:rPr lang="en-US" dirty="0" err="1"/>
              <a:t>nanomaterials</a:t>
            </a:r>
            <a:r>
              <a:rPr lang="en-US" dirty="0" smtClean="0"/>
              <a:t>.</a:t>
            </a:r>
            <a:r>
              <a:rPr lang="en-US" dirty="0"/>
              <a:t> </a:t>
            </a:r>
            <a:r>
              <a:rPr lang="en-US" dirty="0" err="1"/>
              <a:t>Nanomaterials</a:t>
            </a:r>
            <a:r>
              <a:rPr lang="en-US" dirty="0"/>
              <a:t>, even when made of inert elements like gold, become highly active at </a:t>
            </a:r>
            <a:r>
              <a:rPr lang="en-US" dirty="0" smtClean="0"/>
              <a:t>nanometer</a:t>
            </a:r>
            <a:r>
              <a:rPr lang="en-US" dirty="0"/>
              <a:t> dimensions. </a:t>
            </a:r>
            <a:r>
              <a:rPr lang="en-US" dirty="0" err="1"/>
              <a:t>Nanotoxicological</a:t>
            </a:r>
            <a:r>
              <a:rPr lang="en-US" dirty="0"/>
              <a:t> studies are intended to determine whether and to what extent these properties may pose a threat to the environment and to human beings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6933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255</TotalTime>
  <Words>149</Words>
  <Application>Microsoft Office PowerPoint</Application>
  <PresentationFormat>Widescreen</PresentationFormat>
  <Paragraphs>29</Paragraphs>
  <Slides>5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Adobe Photoshop Image</vt:lpstr>
      <vt:lpstr>Nanotoxicology</vt:lpstr>
      <vt:lpstr>Nanoparticles and exposure</vt:lpstr>
      <vt:lpstr>Nanoparticles can be divided into two major categories:</vt:lpstr>
      <vt:lpstr>Everyday life and exposure…</vt:lpstr>
      <vt:lpstr>Why can nanomaterials be toxic?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Nanotoxicology</dc:title>
  <dc:creator>Stelios</dc:creator>
  <cp:lastModifiedBy>Stelios</cp:lastModifiedBy>
  <cp:revision>22</cp:revision>
  <dcterms:created xsi:type="dcterms:W3CDTF">2014-05-27T22:48:18Z</dcterms:created>
  <dcterms:modified xsi:type="dcterms:W3CDTF">2014-05-28T03:03:48Z</dcterms:modified>
</cp:coreProperties>
</file>